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2" r:id="rId5"/>
    <p:sldId id="413" r:id="rId6"/>
    <p:sldId id="414" r:id="rId7"/>
    <p:sldId id="415" r:id="rId8"/>
    <p:sldId id="416" r:id="rId9"/>
    <p:sldId id="417" r:id="rId10"/>
    <p:sldId id="418" r:id="rId11"/>
    <p:sldId id="419" r:id="rId12"/>
    <p:sldId id="420" r:id="rId13"/>
    <p:sldId id="421" r:id="rId14"/>
    <p:sldId id="422" r:id="rId15"/>
    <p:sldId id="423" r:id="rId16"/>
    <p:sldId id="424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77.xml"/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image" Target="../media/image1.png"/><Relationship Id="rId2" Type="http://schemas.openxmlformats.org/officeDocument/2006/relationships/tags" Target="../tags/tag7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90.xml"/><Relationship Id="rId8" Type="http://schemas.openxmlformats.org/officeDocument/2006/relationships/tags" Target="../tags/tag89.xml"/><Relationship Id="rId7" Type="http://schemas.openxmlformats.org/officeDocument/2006/relationships/tags" Target="../tags/tag88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0" Type="http://schemas.openxmlformats.org/officeDocument/2006/relationships/tags" Target="../tags/tag9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99.xml"/><Relationship Id="rId8" Type="http://schemas.openxmlformats.org/officeDocument/2006/relationships/tags" Target="../tags/tag98.xml"/><Relationship Id="rId7" Type="http://schemas.openxmlformats.org/officeDocument/2006/relationships/tags" Target="../tags/tag97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4" Type="http://schemas.openxmlformats.org/officeDocument/2006/relationships/tags" Target="../tags/tag94.xml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23.xml"/><Relationship Id="rId8" Type="http://schemas.openxmlformats.org/officeDocument/2006/relationships/tags" Target="../tags/tag122.xml"/><Relationship Id="rId7" Type="http://schemas.openxmlformats.org/officeDocument/2006/relationships/tags" Target="../tags/tag121.xml"/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1" Type="http://schemas.openxmlformats.org/officeDocument/2006/relationships/tags" Target="../tags/tag125.xml"/><Relationship Id="rId10" Type="http://schemas.openxmlformats.org/officeDocument/2006/relationships/tags" Target="../tags/tag124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32.xml"/><Relationship Id="rId7" Type="http://schemas.openxmlformats.org/officeDocument/2006/relationships/tags" Target="../tags/tag131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" Type="http://schemas.openxmlformats.org/officeDocument/2006/relationships/tags" Target="../tags/tag126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tags" Target="../tags/tag21.xml"/><Relationship Id="rId7" Type="http://schemas.openxmlformats.org/officeDocument/2006/relationships/tags" Target="../tags/tag20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image" Target="../media/image1.png"/><Relationship Id="rId2" Type="http://schemas.openxmlformats.org/officeDocument/2006/relationships/tags" Target="../tags/tag16.xml"/><Relationship Id="rId10" Type="http://schemas.openxmlformats.org/officeDocument/2006/relationships/tags" Target="../tags/tag23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0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image" Target="../media/image2.png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54.xml"/><Relationship Id="rId7" Type="http://schemas.openxmlformats.org/officeDocument/2006/relationships/tags" Target="../tags/tag53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62.xml"/><Relationship Id="rId8" Type="http://schemas.openxmlformats.org/officeDocument/2006/relationships/tags" Target="../tags/tag61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0" Type="http://schemas.openxmlformats.org/officeDocument/2006/relationships/tags" Target="../tags/tag6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1240038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60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5"/>
            </p:custDataLst>
          </p:nvPr>
        </p:nvSpPr>
        <p:spPr>
          <a:xfrm>
            <a:off x="1240038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11" name="直接连接符 10"/>
          <p:cNvCxnSpPr/>
          <p:nvPr>
            <p:custDataLst>
              <p:tags r:id="rId9"/>
            </p:custDataLst>
          </p:nvPr>
        </p:nvCxnSpPr>
        <p:spPr>
          <a:xfrm flipV="1">
            <a:off x="1346082" y="2725727"/>
            <a:ext cx="4248000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1240082" y="3392450"/>
            <a:ext cx="1620514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汇报人姓名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  <p:custDataLst>
              <p:tags r:id="rId11"/>
            </p:custDataLst>
          </p:nvPr>
        </p:nvSpPr>
        <p:spPr>
          <a:xfrm>
            <a:off x="2904986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汇报日期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>
            <p:custDataLst>
              <p:tags r:id="rId2"/>
            </p:custDataLst>
          </p:nvPr>
        </p:nvGrpSpPr>
        <p:grpSpPr>
          <a:xfrm>
            <a:off x="143698" y="0"/>
            <a:ext cx="11904604" cy="6852125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4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5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lang="zh-CN" altLang="en-US" dirty="0">
                <a:sym typeface="+mn-ea"/>
              </a:rPr>
              <a:t>谢谢观赏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2583430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>
            <p:custDataLst>
              <p:tags r:id="rId2"/>
            </p:custDataLst>
          </p:nvPr>
        </p:nvGrpSpPr>
        <p:grpSpPr>
          <a:xfrm>
            <a:off x="143698" y="0"/>
            <a:ext cx="11904604" cy="6852125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5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697" y="6349833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697" y="6349833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697" y="6349833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1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8244" y="0"/>
            <a:ext cx="7275513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7"/>
            </p:custDataLst>
          </p:nvPr>
        </p:nvSpPr>
        <p:spPr>
          <a:xfrm>
            <a:off x="3373120" y="2503805"/>
            <a:ext cx="8654415" cy="1891665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>
            <p:custDataLst>
              <p:tags r:id="rId8"/>
            </p:custDataLst>
          </p:nvPr>
        </p:nvSpPr>
        <p:spPr>
          <a:xfrm>
            <a:off x="3194367" y="2503805"/>
            <a:ext cx="9011920" cy="2143760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36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0"/>
            </p:custDataLst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40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4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5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6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7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697" y="0"/>
            <a:ext cx="876605" cy="502292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4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5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>
            <p:custDataLst>
              <p:tags r:id="rId2"/>
            </p:custDataLst>
          </p:nvPr>
        </p:nvGrpSpPr>
        <p:grpSpPr>
          <a:xfrm>
            <a:off x="143698" y="0"/>
            <a:ext cx="11904604" cy="6852125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3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4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5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6"/>
            </p:custDataLst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7"/>
            </p:custDataLst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38.xml"/><Relationship Id="rId23" Type="http://schemas.openxmlformats.org/officeDocument/2006/relationships/tags" Target="../tags/tag137.xml"/><Relationship Id="rId22" Type="http://schemas.openxmlformats.org/officeDocument/2006/relationships/tags" Target="../tags/tag136.xml"/><Relationship Id="rId21" Type="http://schemas.openxmlformats.org/officeDocument/2006/relationships/tags" Target="../tags/tag135.xml"/><Relationship Id="rId20" Type="http://schemas.openxmlformats.org/officeDocument/2006/relationships/tags" Target="../tags/tag134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33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1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2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4.xml"/><Relationship Id="rId1" Type="http://schemas.openxmlformats.org/officeDocument/2006/relationships/tags" Target="../tags/tag15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3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5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WEB</a:t>
            </a:r>
            <a:r>
              <a:rPr lang="zh-CN" altLang="en-US"/>
              <a:t>应用程序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0000"/>
          </a:bodyPr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开发和部署第一个</a:t>
            </a:r>
            <a:r>
              <a:rPr lang="en-US" altLang="zh-CN"/>
              <a:t>JAVA WEB</a:t>
            </a:r>
            <a:r>
              <a:t>应用程序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eaLnBrk="1" hangingPunct="1"/>
            <a:r>
              <a:rPr>
                <a:sym typeface="+mn-ea"/>
              </a:rPr>
              <a:t>开发所需软件</a:t>
            </a:r>
            <a:endParaRPr lang="zh-CN" altLang="en-US" dirty="0"/>
          </a:p>
          <a:p>
            <a:pPr lvl="1" eaLnBrk="1" hangingPunct="1"/>
            <a:r>
              <a:rPr lang="en-US" altLang="zh-CN">
                <a:sym typeface="+mn-ea"/>
              </a:rPr>
              <a:t>JDK</a:t>
            </a:r>
            <a:endParaRPr lang="en-US" altLang="zh-CN" dirty="0"/>
          </a:p>
          <a:p>
            <a:pPr lvl="1" eaLnBrk="1" hangingPunct="1"/>
            <a:r>
              <a:rPr lang="en-US" altLang="zh-CN">
                <a:sym typeface="+mn-ea"/>
              </a:rPr>
              <a:t>Tomcat</a:t>
            </a:r>
            <a:endParaRPr lang="en-US" altLang="zh-CN" dirty="0"/>
          </a:p>
          <a:p>
            <a:pPr lvl="1" eaLnBrk="1" hangingPunct="1"/>
            <a:r>
              <a:rPr lang="en-US" altLang="zh-CN">
                <a:sym typeface="+mn-ea"/>
              </a:rPr>
              <a:t>MyEclipse</a:t>
            </a:r>
            <a:endParaRPr lang="en-US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Tomcat</a:t>
            </a:r>
            <a:r>
              <a:rPr>
                <a:sym typeface="+mn-ea"/>
              </a:rPr>
              <a:t>响应客户请求过程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6627" name="Rectangle 7"/>
          <p:cNvSpPr/>
          <p:nvPr/>
        </p:nvSpPr>
        <p:spPr>
          <a:xfrm>
            <a:off x="5607685" y="1433830"/>
            <a:ext cx="4732020" cy="4723765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endParaRPr lang="zh-CN" altLang="en-US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sp>
        <p:nvSpPr>
          <p:cNvPr id="26629" name="Rectangle 4"/>
          <p:cNvSpPr/>
          <p:nvPr/>
        </p:nvSpPr>
        <p:spPr>
          <a:xfrm>
            <a:off x="5760085" y="1586230"/>
            <a:ext cx="2133600" cy="685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获取</a:t>
            </a:r>
            <a:endParaRPr lang="zh-CN" altLang="en-US" b="1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  <a:p>
            <a:pPr algn="ctr"/>
            <a:r>
              <a:rPr lang="en-US" altLang="zh-CN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index.jsp</a:t>
            </a:r>
            <a:r>
              <a:rPr lang="zh-CN" altLang="en-US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请求</a:t>
            </a:r>
            <a:endParaRPr lang="zh-CN" altLang="en-US" b="1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26630" name="Rectangle 6"/>
          <p:cNvSpPr/>
          <p:nvPr/>
        </p:nvSpPr>
        <p:spPr>
          <a:xfrm>
            <a:off x="5760085" y="2653030"/>
            <a:ext cx="2133600" cy="685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查找</a:t>
            </a:r>
            <a:endParaRPr lang="zh-CN" altLang="en-US" b="1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  <a:p>
            <a:pPr algn="ctr"/>
            <a:r>
              <a:rPr lang="en-US" altLang="zh-CN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index_jsp.class</a:t>
            </a:r>
            <a:endParaRPr lang="en-US" altLang="zh-CN" b="1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26631" name="Rectangle 9"/>
          <p:cNvSpPr/>
          <p:nvPr/>
        </p:nvSpPr>
        <p:spPr>
          <a:xfrm>
            <a:off x="2102485" y="1433830"/>
            <a:ext cx="2743200" cy="47244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26633" name="Rectangle 11"/>
          <p:cNvSpPr/>
          <p:nvPr/>
        </p:nvSpPr>
        <p:spPr>
          <a:xfrm>
            <a:off x="2331085" y="1662430"/>
            <a:ext cx="1676400" cy="685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请求</a:t>
            </a:r>
            <a:r>
              <a:rPr lang="en-US" altLang="zh-CN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index.jsp</a:t>
            </a:r>
            <a:endParaRPr lang="en-US" altLang="zh-CN" b="1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26634" name="Line 13"/>
          <p:cNvSpPr/>
          <p:nvPr/>
        </p:nvSpPr>
        <p:spPr>
          <a:xfrm>
            <a:off x="4083685" y="1891030"/>
            <a:ext cx="1600200" cy="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26635" name="AutoShape 14"/>
          <p:cNvSpPr/>
          <p:nvPr/>
        </p:nvSpPr>
        <p:spPr>
          <a:xfrm>
            <a:off x="6141085" y="3796030"/>
            <a:ext cx="1143000" cy="914400"/>
          </a:xfrm>
          <a:prstGeom prst="flowChartDecision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26636" name="Rectangle 15"/>
          <p:cNvSpPr/>
          <p:nvPr/>
        </p:nvSpPr>
        <p:spPr>
          <a:xfrm>
            <a:off x="8046085" y="3872230"/>
            <a:ext cx="2133600" cy="685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转译</a:t>
            </a:r>
            <a:r>
              <a:rPr lang="en-US" altLang="zh-CN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index_jsp.java</a:t>
            </a:r>
            <a:endParaRPr lang="en-US" altLang="zh-CN" b="1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26637" name="Rectangle 16"/>
          <p:cNvSpPr/>
          <p:nvPr/>
        </p:nvSpPr>
        <p:spPr>
          <a:xfrm>
            <a:off x="5760085" y="5015230"/>
            <a:ext cx="2133600" cy="685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执行</a:t>
            </a:r>
            <a:endParaRPr lang="zh-CN" altLang="en-US" b="1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  <a:p>
            <a:pPr algn="ctr"/>
            <a:r>
              <a:rPr lang="en-US" altLang="zh-CN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index_jsp.class</a:t>
            </a:r>
            <a:endParaRPr lang="en-US" altLang="zh-CN" b="1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26638" name="Rectangle 17"/>
          <p:cNvSpPr/>
          <p:nvPr/>
        </p:nvSpPr>
        <p:spPr>
          <a:xfrm>
            <a:off x="2331085" y="4939030"/>
            <a:ext cx="1676400" cy="6858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b="1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显示响应</a:t>
            </a:r>
            <a:endParaRPr lang="zh-CN" altLang="en-US" b="1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26639" name="Line 18"/>
          <p:cNvSpPr/>
          <p:nvPr/>
        </p:nvSpPr>
        <p:spPr>
          <a:xfrm flipH="1">
            <a:off x="4083685" y="5320030"/>
            <a:ext cx="1600200" cy="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26640" name="Line 19"/>
          <p:cNvSpPr/>
          <p:nvPr/>
        </p:nvSpPr>
        <p:spPr>
          <a:xfrm>
            <a:off x="6750685" y="2272030"/>
            <a:ext cx="0" cy="38100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26641" name="Line 20"/>
          <p:cNvSpPr/>
          <p:nvPr/>
        </p:nvSpPr>
        <p:spPr>
          <a:xfrm>
            <a:off x="6750685" y="3415030"/>
            <a:ext cx="0" cy="38100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26642" name="Line 21"/>
          <p:cNvSpPr/>
          <p:nvPr/>
        </p:nvSpPr>
        <p:spPr>
          <a:xfrm>
            <a:off x="6750685" y="4710430"/>
            <a:ext cx="0" cy="38100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26643" name="Line 22"/>
          <p:cNvSpPr/>
          <p:nvPr/>
        </p:nvSpPr>
        <p:spPr>
          <a:xfrm>
            <a:off x="7284085" y="4253230"/>
            <a:ext cx="685800" cy="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26644" name="Line 23"/>
          <p:cNvSpPr/>
          <p:nvPr/>
        </p:nvSpPr>
        <p:spPr>
          <a:xfrm flipH="1" flipV="1">
            <a:off x="7893685" y="3186430"/>
            <a:ext cx="533400" cy="53340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26632" name="Text Box 10"/>
          <p:cNvSpPr txBox="1"/>
          <p:nvPr/>
        </p:nvSpPr>
        <p:spPr>
          <a:xfrm>
            <a:off x="2906395" y="973455"/>
            <a:ext cx="1101090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4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浏览器</a:t>
            </a:r>
            <a:endParaRPr lang="zh-CN" altLang="en-US" sz="2400" b="1" dirty="0">
              <a:solidFill>
                <a:srgbClr val="FF0000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4" name="Text Box 10"/>
          <p:cNvSpPr txBox="1"/>
          <p:nvPr/>
        </p:nvSpPr>
        <p:spPr>
          <a:xfrm>
            <a:off x="7383780" y="944880"/>
            <a:ext cx="1101090" cy="46037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4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服务器</a:t>
            </a:r>
            <a:endParaRPr lang="zh-CN" altLang="en-US" sz="2400" b="1" dirty="0">
              <a:solidFill>
                <a:srgbClr val="FF0000"/>
              </a:solidFill>
              <a:latin typeface="楷体_GB2312" pitchFamily="1" charset="-122"/>
              <a:ea typeface="楷体_GB2312" pitchFamily="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Tomcat</a:t>
            </a:r>
            <a:r>
              <a:rPr>
                <a:sym typeface="+mn-ea"/>
              </a:rPr>
              <a:t>容器的作用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eaLnBrk="1" hangingPunct="1"/>
            <a:r>
              <a:rPr>
                <a:sym typeface="+mn-ea"/>
              </a:rPr>
              <a:t>通过反射创建</a:t>
            </a:r>
            <a:r>
              <a:rPr lang="en-US" altLang="zh-CN">
                <a:sym typeface="+mn-ea"/>
              </a:rPr>
              <a:t>index_jsp.class</a:t>
            </a:r>
            <a:r>
              <a:rPr>
                <a:sym typeface="+mn-ea"/>
              </a:rPr>
              <a:t>对象，</a:t>
            </a:r>
            <a:r>
              <a:rPr>
                <a:solidFill>
                  <a:srgbClr val="FF0000"/>
                </a:solidFill>
                <a:sym typeface="+mn-ea"/>
              </a:rPr>
              <a:t>也叫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Servlet</a:t>
            </a:r>
            <a:r>
              <a:rPr>
                <a:solidFill>
                  <a:srgbClr val="FF0000"/>
                </a:solidFill>
                <a:sym typeface="+mn-ea"/>
              </a:rPr>
              <a:t>对象</a:t>
            </a:r>
            <a:endParaRPr lang="zh-CN" altLang="en-US" dirty="0">
              <a:solidFill>
                <a:srgbClr val="FF0000"/>
              </a:solidFill>
            </a:endParaRPr>
          </a:p>
          <a:p>
            <a:pPr eaLnBrk="1" hangingPunct="1"/>
            <a:r>
              <a:rPr>
                <a:sym typeface="+mn-ea"/>
              </a:rPr>
              <a:t>创建</a:t>
            </a:r>
            <a:r>
              <a:rPr lang="en-US" altLang="zh-CN">
                <a:sym typeface="+mn-ea"/>
              </a:rPr>
              <a:t>HttpServletRequest, HttpServletResponse</a:t>
            </a:r>
            <a:r>
              <a:rPr>
                <a:sym typeface="+mn-ea"/>
              </a:rPr>
              <a:t>调用</a:t>
            </a:r>
            <a:r>
              <a:rPr lang="en-US" altLang="zh-CN">
                <a:sym typeface="+mn-ea"/>
              </a:rPr>
              <a:t>_jspService</a:t>
            </a:r>
            <a:r>
              <a:rPr>
                <a:sym typeface="+mn-ea"/>
              </a:rPr>
              <a:t>方法</a:t>
            </a:r>
            <a:endParaRPr>
              <a:sym typeface="+mn-ea"/>
            </a:endParaRPr>
          </a:p>
          <a:p>
            <a:pPr eaLnBrk="1" hangingPunct="1"/>
            <a:endParaRPr lang="zh-CN" altLang="en-US"/>
          </a:p>
        </p:txBody>
      </p:sp>
      <p:sp>
        <p:nvSpPr>
          <p:cNvPr id="27652" name="Rectangle 4"/>
          <p:cNvSpPr/>
          <p:nvPr/>
        </p:nvSpPr>
        <p:spPr>
          <a:xfrm>
            <a:off x="2482850" y="3595370"/>
            <a:ext cx="1752600" cy="9906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b="1" dirty="0">
                <a:latin typeface="Arial" panose="020B0604020202020204" pitchFamily="34" charset="0"/>
                <a:ea typeface="楷体_GB2312" pitchFamily="1" charset="-122"/>
              </a:rPr>
              <a:t>浏览器</a:t>
            </a:r>
            <a:endParaRPr lang="zh-CN" altLang="en-US" sz="2200" b="1" dirty="0"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27653" name="Rectangle 7"/>
          <p:cNvSpPr/>
          <p:nvPr/>
        </p:nvSpPr>
        <p:spPr>
          <a:xfrm>
            <a:off x="4921250" y="3595370"/>
            <a:ext cx="1752600" cy="9906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sz="2200" b="1" dirty="0">
                <a:latin typeface="Arial" panose="020B0604020202020204" pitchFamily="34" charset="0"/>
                <a:ea typeface="楷体_GB2312" pitchFamily="1" charset="-122"/>
              </a:rPr>
              <a:t>tomcat</a:t>
            </a:r>
            <a:endParaRPr lang="en-US" altLang="zh-CN" sz="2200" b="1" dirty="0"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27654" name="Rectangle 8"/>
          <p:cNvSpPr/>
          <p:nvPr/>
        </p:nvSpPr>
        <p:spPr>
          <a:xfrm>
            <a:off x="7435850" y="3595370"/>
            <a:ext cx="1752600" cy="9906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sz="2200" b="1" dirty="0">
                <a:latin typeface="Arial" panose="020B0604020202020204" pitchFamily="34" charset="0"/>
                <a:ea typeface="楷体_GB2312" pitchFamily="1" charset="-122"/>
              </a:rPr>
              <a:t>servlet</a:t>
            </a:r>
            <a:endParaRPr lang="en-US" altLang="zh-CN" sz="2200" b="1" dirty="0"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27655" name="Line 9"/>
          <p:cNvSpPr/>
          <p:nvPr/>
        </p:nvSpPr>
        <p:spPr>
          <a:xfrm>
            <a:off x="4235450" y="3747770"/>
            <a:ext cx="685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27656" name="Line 10"/>
          <p:cNvSpPr/>
          <p:nvPr/>
        </p:nvSpPr>
        <p:spPr>
          <a:xfrm flipH="1">
            <a:off x="4235450" y="4281170"/>
            <a:ext cx="685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27659" name="Text Box 13"/>
          <p:cNvSpPr txBox="1"/>
          <p:nvPr/>
        </p:nvSpPr>
        <p:spPr>
          <a:xfrm>
            <a:off x="6750050" y="2909570"/>
            <a:ext cx="23050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b="1" dirty="0">
                <a:latin typeface="Arial" panose="020B0604020202020204" pitchFamily="34" charset="0"/>
              </a:rPr>
              <a:t>HttpServletRequest</a:t>
            </a:r>
            <a:endParaRPr lang="en-US" altLang="zh-CN" b="1" dirty="0">
              <a:latin typeface="Arial" panose="020B0604020202020204" pitchFamily="34" charset="0"/>
            </a:endParaRPr>
          </a:p>
        </p:txBody>
      </p:sp>
      <p:sp>
        <p:nvSpPr>
          <p:cNvPr id="27660" name="Text Box 15"/>
          <p:cNvSpPr txBox="1"/>
          <p:nvPr/>
        </p:nvSpPr>
        <p:spPr>
          <a:xfrm>
            <a:off x="6750050" y="4814570"/>
            <a:ext cx="24955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b="1" dirty="0">
                <a:latin typeface="Arial" panose="020B0604020202020204" pitchFamily="34" charset="0"/>
              </a:rPr>
              <a:t>HttpServletResponse</a:t>
            </a:r>
            <a:endParaRPr lang="en-US" altLang="zh-CN" b="1" dirty="0">
              <a:latin typeface="Arial" panose="020B0604020202020204" pitchFamily="34" charset="0"/>
            </a:endParaRPr>
          </a:p>
        </p:txBody>
      </p:sp>
      <p:sp>
        <p:nvSpPr>
          <p:cNvPr id="4" name="Line 9"/>
          <p:cNvSpPr/>
          <p:nvPr/>
        </p:nvSpPr>
        <p:spPr>
          <a:xfrm>
            <a:off x="6673850" y="3825875"/>
            <a:ext cx="762635" cy="635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" name="Line 10"/>
          <p:cNvSpPr/>
          <p:nvPr/>
        </p:nvSpPr>
        <p:spPr>
          <a:xfrm flipH="1" flipV="1">
            <a:off x="6673850" y="4281170"/>
            <a:ext cx="762635" cy="635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演示一个</a:t>
            </a:r>
            <a:r>
              <a:rPr lang="en-US" altLang="zh-CN"/>
              <a:t>web</a:t>
            </a:r>
            <a:r>
              <a:t>应用程序</a:t>
            </a:r>
          </a:p>
        </p:txBody>
      </p:sp>
      <p:pic>
        <p:nvPicPr>
          <p:cNvPr id="28675" name="Picture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87475" y="1382395"/>
            <a:ext cx="9770745" cy="469773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代码片段</a:t>
            </a:r>
            <a:endParaRPr lang="zh-CN" altLang="en-US"/>
          </a:p>
        </p:txBody>
      </p:sp>
      <p:pic>
        <p:nvPicPr>
          <p:cNvPr id="29699" name="Picture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28015" y="1838325"/>
            <a:ext cx="10936605" cy="318135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Web</a:t>
            </a:r>
            <a:r>
              <a:rPr>
                <a:sym typeface="+mn-ea"/>
              </a:rPr>
              <a:t>程序的目录结构</a:t>
            </a:r>
            <a:endParaRPr lang="zh-CN" altLang="en-US"/>
          </a:p>
        </p:txBody>
      </p:sp>
      <p:graphicFrame>
        <p:nvGraphicFramePr>
          <p:cNvPr id="31747" name="Group 3"/>
          <p:cNvGraphicFramePr>
            <a:graphicFrameLocks noGrp="1"/>
          </p:cNvGraphicFramePr>
          <p:nvPr>
            <p:ph idx="1"/>
            <p:custDataLst>
              <p:tags r:id="rId1"/>
            </p:custDataLst>
          </p:nvPr>
        </p:nvGraphicFramePr>
        <p:xfrm>
          <a:off x="669882" y="952508"/>
          <a:ext cx="10852150" cy="5438778"/>
        </p:xfrm>
        <a:graphic>
          <a:graphicData uri="http://schemas.openxmlformats.org/drawingml/2006/table">
            <a:tbl>
              <a:tblPr/>
              <a:tblGrid>
                <a:gridCol w="5426075"/>
                <a:gridCol w="5426075"/>
              </a:tblGrid>
              <a:tr h="655638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目录</a:t>
                      </a:r>
                      <a:endParaRPr kumimoji="0" 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描述</a:t>
                      </a:r>
                      <a:endParaRPr kumimoji="0" lang="zh-CN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08113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/web02</a:t>
                      </a:r>
                      <a:endParaRPr kumimoji="0" 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Web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应用程序的名字</a:t>
                      </a: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,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下面可以放置</a:t>
                      </a: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html,jsp,jpg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等网站资源，及分层目录</a:t>
                      </a: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08113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/web02/WEB-INF</a:t>
                      </a:r>
                      <a:endParaRPr kumimoji="0" 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Web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应用程序的私有目录，放置</a:t>
                      </a: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class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与</a:t>
                      </a: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jar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文件</a:t>
                      </a: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,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及配置文件</a:t>
                      </a: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55638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/web02/WEB-INF/classes</a:t>
                      </a:r>
                      <a:endParaRPr kumimoji="0" 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放置</a:t>
                      </a: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class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文件的目录</a:t>
                      </a: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55638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/web02/WEB-INF/lib</a:t>
                      </a:r>
                      <a:endParaRPr kumimoji="0" 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放置</a:t>
                      </a: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jar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文件的目录</a:t>
                      </a: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55638"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/web02/WEB-INF/web.xml</a:t>
                      </a:r>
                      <a:endParaRPr kumimoji="0" 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Web</a:t>
                      </a:r>
                      <a:r>
                        <a:rPr kumimoji="0" lang="zh-CN" altLang="en-US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应用程序的配置文件</a:t>
                      </a:r>
                      <a:endParaRPr kumimoji="0" lang="zh-CN" altLang="en-US" sz="2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eaLnBrk="1" hangingPunct="1"/>
            <a:r>
              <a:rPr>
                <a:sym typeface="+mn-ea"/>
              </a:rPr>
              <a:t>了解</a:t>
            </a:r>
            <a:r>
              <a:rPr lang="en-US" altLang="zh-CN">
                <a:sym typeface="+mn-ea"/>
              </a:rPr>
              <a:t>Console/CS/BS3</a:t>
            </a:r>
            <a:r>
              <a:rPr>
                <a:sym typeface="+mn-ea"/>
              </a:rPr>
              <a:t>种应用程序</a:t>
            </a:r>
            <a:endParaRPr lang="zh-CN" altLang="en-US" dirty="0"/>
          </a:p>
          <a:p>
            <a:pPr eaLnBrk="1" hangingPunct="1"/>
            <a:r>
              <a:rPr>
                <a:sym typeface="+mn-ea"/>
              </a:rPr>
              <a:t>了解</a:t>
            </a:r>
            <a:r>
              <a:rPr lang="en-US" altLang="zh-CN">
                <a:sym typeface="+mn-ea"/>
              </a:rPr>
              <a:t>B/S</a:t>
            </a:r>
            <a:r>
              <a:rPr>
                <a:sym typeface="+mn-ea"/>
              </a:rPr>
              <a:t>结构应用程序的结构与优缺点</a:t>
            </a:r>
            <a:endParaRPr lang="zh-CN" altLang="en-US" dirty="0"/>
          </a:p>
          <a:p>
            <a:pPr eaLnBrk="1" hangingPunct="1"/>
            <a:r>
              <a:rPr>
                <a:sym typeface="+mn-ea"/>
              </a:rPr>
              <a:t>掌握开发与部署</a:t>
            </a:r>
            <a:r>
              <a:rPr lang="en-US" altLang="zh-CN">
                <a:sym typeface="+mn-ea"/>
              </a:rPr>
              <a:t>JSP</a:t>
            </a:r>
            <a:r>
              <a:rPr>
                <a:sym typeface="+mn-ea"/>
              </a:rPr>
              <a:t>应用程序</a:t>
            </a:r>
            <a:endParaRPr lang="zh-CN" altLang="en-US" dirty="0"/>
          </a:p>
          <a:p>
            <a:pPr eaLnBrk="1" hangingPunct="1"/>
            <a:r>
              <a:rPr>
                <a:sym typeface="+mn-ea"/>
              </a:rPr>
              <a:t>掌握</a:t>
            </a:r>
            <a:r>
              <a:rPr lang="en-US" altLang="zh-CN">
                <a:sym typeface="+mn-ea"/>
              </a:rPr>
              <a:t>tomcat</a:t>
            </a:r>
            <a:r>
              <a:rPr>
                <a:sym typeface="+mn-ea"/>
              </a:rPr>
              <a:t>响应客户请求过程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Console</a:t>
            </a:r>
            <a:r>
              <a:t>应用程序</a:t>
            </a:r>
          </a:p>
        </p:txBody>
      </p:sp>
      <p:pic>
        <p:nvPicPr>
          <p:cNvPr id="5123" name="Picture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57885" y="1887855"/>
            <a:ext cx="10675620" cy="358394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146" name="Oval 4"/>
          <p:cNvSpPr/>
          <p:nvPr/>
        </p:nvSpPr>
        <p:spPr>
          <a:xfrm>
            <a:off x="5038090" y="1659255"/>
            <a:ext cx="1600200" cy="11430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b="1" dirty="0">
                <a:solidFill>
                  <a:schemeClr val="bg1"/>
                </a:solidFill>
                <a:latin typeface="Arial" panose="020B0604020202020204" pitchFamily="34" charset="0"/>
                <a:ea typeface="楷体_GB2312" pitchFamily="1" charset="-122"/>
              </a:rPr>
              <a:t>应用程序</a:t>
            </a:r>
            <a:endParaRPr lang="zh-CN" altLang="en-US" sz="2600" b="1" dirty="0">
              <a:solidFill>
                <a:schemeClr val="bg1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6147" name="AutoShape 5"/>
          <p:cNvSpPr/>
          <p:nvPr/>
        </p:nvSpPr>
        <p:spPr>
          <a:xfrm>
            <a:off x="4961890" y="4021455"/>
            <a:ext cx="2057400" cy="1066800"/>
          </a:xfrm>
          <a:prstGeom prst="flowChartMultidocumen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b="1" dirty="0">
                <a:solidFill>
                  <a:schemeClr val="bg1"/>
                </a:solidFill>
                <a:latin typeface="Arial" panose="020B0604020202020204" pitchFamily="34" charset="0"/>
                <a:ea typeface="楷体_GB2312" pitchFamily="1" charset="-122"/>
              </a:rPr>
              <a:t>本地文件</a:t>
            </a:r>
            <a:endParaRPr lang="zh-CN" altLang="en-US" sz="2600" b="1" dirty="0">
              <a:solidFill>
                <a:schemeClr val="bg1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6148" name="Line 6"/>
          <p:cNvSpPr/>
          <p:nvPr/>
        </p:nvSpPr>
        <p:spPr>
          <a:xfrm>
            <a:off x="5876290" y="2878455"/>
            <a:ext cx="0" cy="114300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6149" name="Text Box 8"/>
          <p:cNvSpPr txBox="1"/>
          <p:nvPr/>
        </p:nvSpPr>
        <p:spPr>
          <a:xfrm>
            <a:off x="6317615" y="3129280"/>
            <a:ext cx="2682875" cy="4889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6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1" charset="-122"/>
              </a:rPr>
              <a:t>读</a:t>
            </a:r>
            <a:r>
              <a:rPr lang="en-US" altLang="zh-CN" sz="26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1" charset="-122"/>
              </a:rPr>
              <a:t>/</a:t>
            </a:r>
            <a:r>
              <a:rPr lang="zh-CN" altLang="en-US" sz="2600" b="1" dirty="0">
                <a:solidFill>
                  <a:srgbClr val="FF0000"/>
                </a:solidFill>
                <a:latin typeface="Arial" panose="020B0604020202020204" pitchFamily="34" charset="0"/>
                <a:ea typeface="楷体_GB2312" pitchFamily="1" charset="-122"/>
              </a:rPr>
              <a:t>写本地文件</a:t>
            </a:r>
            <a:endParaRPr lang="zh-CN" altLang="en-US" sz="2600" b="1" dirty="0">
              <a:solidFill>
                <a:srgbClr val="FF0000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应用程序的</a:t>
            </a:r>
            <a:r>
              <a:rPr lang="en-US" altLang="zh-CN">
                <a:sym typeface="+mn-ea"/>
              </a:rPr>
              <a:t>3</a:t>
            </a:r>
            <a:r>
              <a:rPr>
                <a:sym typeface="+mn-ea"/>
              </a:rPr>
              <a:t>种</a:t>
            </a:r>
            <a:r>
              <a:rPr>
                <a:sym typeface="+mn-ea"/>
              </a:rPr>
              <a:t>结构</a:t>
            </a:r>
            <a:r>
              <a:rPr lang="en-US" altLang="zh-CN">
                <a:sym typeface="+mn-ea"/>
              </a:rPr>
              <a:t>-C/S</a:t>
            </a:r>
            <a:br>
              <a:rPr lang="en-US" altLang="zh-CN" dirty="0"/>
            </a:br>
            <a:endParaRPr lang="zh-CN" altLang="en-US"/>
          </a:p>
        </p:txBody>
      </p:sp>
      <p:pic>
        <p:nvPicPr>
          <p:cNvPr id="7171" name="Picture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84985" y="952500"/>
            <a:ext cx="8621395" cy="538861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8194" name="AutoShape 4"/>
          <p:cNvSpPr/>
          <p:nvPr/>
        </p:nvSpPr>
        <p:spPr>
          <a:xfrm>
            <a:off x="7147560" y="2460625"/>
            <a:ext cx="1447800" cy="2667000"/>
          </a:xfrm>
          <a:prstGeom prst="flowChartMagneticDisk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b="1" dirty="0">
                <a:solidFill>
                  <a:schemeClr val="bg1"/>
                </a:solidFill>
                <a:latin typeface="Arial" panose="020B0604020202020204" pitchFamily="34" charset="0"/>
                <a:ea typeface="楷体_GB2312" pitchFamily="1" charset="-122"/>
              </a:rPr>
              <a:t>数据库</a:t>
            </a:r>
            <a:endParaRPr lang="zh-CN" altLang="en-US" sz="2600" b="1" dirty="0">
              <a:solidFill>
                <a:schemeClr val="bg1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8195" name="Oval 7"/>
          <p:cNvSpPr/>
          <p:nvPr/>
        </p:nvSpPr>
        <p:spPr>
          <a:xfrm>
            <a:off x="3185160" y="3451225"/>
            <a:ext cx="1600200" cy="11430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b="1" dirty="0">
                <a:solidFill>
                  <a:schemeClr val="bg1"/>
                </a:solidFill>
                <a:latin typeface="Arial" panose="020B0604020202020204" pitchFamily="34" charset="0"/>
                <a:ea typeface="楷体_GB2312" pitchFamily="1" charset="-122"/>
              </a:rPr>
              <a:t>应用程序</a:t>
            </a:r>
            <a:endParaRPr lang="zh-CN" altLang="en-US" sz="2600" b="1" dirty="0">
              <a:solidFill>
                <a:schemeClr val="bg1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8196" name="Line 9"/>
          <p:cNvSpPr/>
          <p:nvPr/>
        </p:nvSpPr>
        <p:spPr>
          <a:xfrm flipV="1">
            <a:off x="4709160" y="3298825"/>
            <a:ext cx="2286000" cy="45720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8197" name="Line 10"/>
          <p:cNvSpPr/>
          <p:nvPr/>
        </p:nvSpPr>
        <p:spPr>
          <a:xfrm flipH="1" flipV="1">
            <a:off x="4861560" y="4213225"/>
            <a:ext cx="2209800" cy="22860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8198" name="Text Box 11"/>
          <p:cNvSpPr txBox="1"/>
          <p:nvPr/>
        </p:nvSpPr>
        <p:spPr>
          <a:xfrm>
            <a:off x="5090160" y="2874963"/>
            <a:ext cx="2011363" cy="4889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6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发送</a:t>
            </a:r>
            <a:r>
              <a:rPr lang="en-US" altLang="zh-CN" sz="26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SQL</a:t>
            </a:r>
            <a:r>
              <a:rPr lang="zh-CN" altLang="en-US" sz="26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语句</a:t>
            </a:r>
            <a:endParaRPr lang="zh-CN" altLang="en-US" sz="2600" b="1" dirty="0">
              <a:solidFill>
                <a:srgbClr val="FF0000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8199" name="Text Box 12"/>
          <p:cNvSpPr txBox="1"/>
          <p:nvPr/>
        </p:nvSpPr>
        <p:spPr>
          <a:xfrm>
            <a:off x="5302885" y="4283075"/>
            <a:ext cx="1511300" cy="4889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6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接收数据</a:t>
            </a:r>
            <a:endParaRPr lang="zh-CN" altLang="en-US" sz="2600" b="1" dirty="0">
              <a:solidFill>
                <a:srgbClr val="FF0000"/>
              </a:solidFill>
              <a:latin typeface="楷体_GB2312" pitchFamily="1" charset="-122"/>
              <a:ea typeface="楷体_GB2312" pitchFamily="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应用程序的</a:t>
            </a:r>
            <a:r>
              <a:rPr lang="en-US" altLang="zh-CN">
                <a:sym typeface="+mn-ea"/>
              </a:rPr>
              <a:t>3</a:t>
            </a:r>
            <a:r>
              <a:rPr>
                <a:sym typeface="+mn-ea"/>
              </a:rPr>
              <a:t>种</a:t>
            </a:r>
            <a:r>
              <a:rPr>
                <a:sym typeface="+mn-ea"/>
              </a:rPr>
              <a:t>结构</a:t>
            </a:r>
            <a:r>
              <a:rPr lang="en-US" altLang="zh-CN">
                <a:sym typeface="+mn-ea"/>
              </a:rPr>
              <a:t>-B/S</a:t>
            </a:r>
            <a:br>
              <a:rPr lang="en-US" altLang="zh-CN" dirty="0"/>
            </a:br>
            <a:endParaRPr lang="zh-CN" altLang="en-US"/>
          </a:p>
        </p:txBody>
      </p:sp>
      <p:pic>
        <p:nvPicPr>
          <p:cNvPr id="9219" name="Picture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95020" y="1277620"/>
            <a:ext cx="10676890" cy="477202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242" name="Oval 4"/>
          <p:cNvSpPr/>
          <p:nvPr/>
        </p:nvSpPr>
        <p:spPr>
          <a:xfrm>
            <a:off x="2177415" y="3195955"/>
            <a:ext cx="1600200" cy="11430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b="1" dirty="0">
                <a:solidFill>
                  <a:schemeClr val="bg1"/>
                </a:solidFill>
                <a:latin typeface="Arial" panose="020B0604020202020204" pitchFamily="34" charset="0"/>
                <a:ea typeface="楷体_GB2312" pitchFamily="1" charset="-122"/>
              </a:rPr>
              <a:t>浏览器</a:t>
            </a:r>
            <a:endParaRPr lang="zh-CN" altLang="en-US" sz="2600" b="1" dirty="0">
              <a:solidFill>
                <a:schemeClr val="bg1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10243" name="Oval 5"/>
          <p:cNvSpPr/>
          <p:nvPr/>
        </p:nvSpPr>
        <p:spPr>
          <a:xfrm>
            <a:off x="4920615" y="2662555"/>
            <a:ext cx="2514600" cy="21336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sz="2600" b="1" dirty="0">
                <a:solidFill>
                  <a:schemeClr val="bg1"/>
                </a:solidFill>
                <a:latin typeface="Arial" panose="020B0604020202020204" pitchFamily="34" charset="0"/>
                <a:ea typeface="楷体_GB2312" pitchFamily="1" charset="-122"/>
              </a:rPr>
              <a:t>Web</a:t>
            </a:r>
            <a:r>
              <a:rPr lang="zh-CN" altLang="en-US" sz="2600" b="1" dirty="0">
                <a:solidFill>
                  <a:schemeClr val="bg1"/>
                </a:solidFill>
                <a:latin typeface="Arial" panose="020B0604020202020204" pitchFamily="34" charset="0"/>
                <a:ea typeface="楷体_GB2312" pitchFamily="1" charset="-122"/>
              </a:rPr>
              <a:t>服务器</a:t>
            </a:r>
            <a:endParaRPr lang="zh-CN" altLang="en-US" sz="2600" b="1" dirty="0">
              <a:solidFill>
                <a:schemeClr val="bg1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10244" name="AutoShape 6"/>
          <p:cNvSpPr/>
          <p:nvPr/>
        </p:nvSpPr>
        <p:spPr>
          <a:xfrm>
            <a:off x="8425815" y="2281555"/>
            <a:ext cx="1447800" cy="2667000"/>
          </a:xfrm>
          <a:prstGeom prst="flowChartMagneticDisk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b="1" dirty="0">
                <a:solidFill>
                  <a:schemeClr val="bg1"/>
                </a:solidFill>
                <a:latin typeface="Arial" panose="020B0604020202020204" pitchFamily="34" charset="0"/>
                <a:ea typeface="楷体_GB2312" pitchFamily="1" charset="-122"/>
              </a:rPr>
              <a:t>数据库</a:t>
            </a:r>
            <a:endParaRPr lang="zh-CN" altLang="en-US" sz="2600" b="1" dirty="0">
              <a:solidFill>
                <a:schemeClr val="bg1"/>
              </a:solidFill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10245" name="Line 8"/>
          <p:cNvSpPr/>
          <p:nvPr/>
        </p:nvSpPr>
        <p:spPr>
          <a:xfrm flipV="1">
            <a:off x="3777615" y="3500755"/>
            <a:ext cx="1066800" cy="22860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0246" name="Line 9"/>
          <p:cNvSpPr/>
          <p:nvPr/>
        </p:nvSpPr>
        <p:spPr>
          <a:xfrm flipV="1">
            <a:off x="7435215" y="3272155"/>
            <a:ext cx="990600" cy="38100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0247" name="Line 10"/>
          <p:cNvSpPr/>
          <p:nvPr/>
        </p:nvSpPr>
        <p:spPr>
          <a:xfrm flipH="1" flipV="1">
            <a:off x="7435215" y="3729355"/>
            <a:ext cx="990600" cy="30480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0248" name="Line 11"/>
          <p:cNvSpPr/>
          <p:nvPr/>
        </p:nvSpPr>
        <p:spPr>
          <a:xfrm flipH="1" flipV="1">
            <a:off x="3777615" y="3881755"/>
            <a:ext cx="1219200" cy="152400"/>
          </a:xfrm>
          <a:prstGeom prst="line">
            <a:avLst/>
          </a:prstGeom>
          <a:ln w="7620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0249" name="Text Box 12"/>
          <p:cNvSpPr txBox="1"/>
          <p:nvPr/>
        </p:nvSpPr>
        <p:spPr>
          <a:xfrm>
            <a:off x="6837045" y="2421890"/>
            <a:ext cx="1588770" cy="3987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0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发送</a:t>
            </a:r>
            <a:r>
              <a:rPr lang="en-US" altLang="zh-CN" sz="20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SQL</a:t>
            </a:r>
            <a:r>
              <a:rPr lang="zh-CN" altLang="en-US" sz="20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语句</a:t>
            </a:r>
            <a:endParaRPr lang="zh-CN" altLang="en-US" sz="2000" b="1" dirty="0">
              <a:solidFill>
                <a:srgbClr val="FF0000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10250" name="Text Box 13"/>
          <p:cNvSpPr txBox="1"/>
          <p:nvPr/>
        </p:nvSpPr>
        <p:spPr>
          <a:xfrm>
            <a:off x="7221855" y="4397375"/>
            <a:ext cx="1203960" cy="3987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sz="20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接收数据</a:t>
            </a:r>
            <a:endParaRPr lang="zh-CN" altLang="en-US" sz="2000" b="1" dirty="0">
              <a:solidFill>
                <a:srgbClr val="FF0000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10251" name="Text Box 14"/>
          <p:cNvSpPr txBox="1"/>
          <p:nvPr/>
        </p:nvSpPr>
        <p:spPr>
          <a:xfrm>
            <a:off x="3625215" y="4186555"/>
            <a:ext cx="1206500" cy="3987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20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HTTP</a:t>
            </a:r>
            <a:r>
              <a:rPr lang="zh-CN" altLang="en-US" sz="20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响应</a:t>
            </a:r>
            <a:endParaRPr lang="zh-CN" altLang="en-US" sz="2000" b="1" dirty="0">
              <a:solidFill>
                <a:srgbClr val="FF0000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10252" name="Text Box 15"/>
          <p:cNvSpPr txBox="1"/>
          <p:nvPr/>
        </p:nvSpPr>
        <p:spPr>
          <a:xfrm>
            <a:off x="3625215" y="2662555"/>
            <a:ext cx="1206500" cy="39878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en-US" altLang="zh-CN" sz="20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HTTP</a:t>
            </a:r>
            <a:r>
              <a:rPr lang="zh-CN" altLang="en-US" sz="2000" b="1" dirty="0">
                <a:solidFill>
                  <a:srgbClr val="FF0000"/>
                </a:solidFill>
                <a:latin typeface="楷体_GB2312" pitchFamily="1" charset="-122"/>
                <a:ea typeface="楷体_GB2312" pitchFamily="1" charset="-122"/>
              </a:rPr>
              <a:t>请求</a:t>
            </a:r>
            <a:endParaRPr lang="zh-CN" altLang="en-US" sz="2000" b="1" dirty="0">
              <a:solidFill>
                <a:srgbClr val="FF0000"/>
              </a:solidFill>
              <a:latin typeface="楷体_GB2312" pitchFamily="1" charset="-122"/>
              <a:ea typeface="楷体_GB2312" pitchFamily="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C/S</a:t>
            </a:r>
            <a:r>
              <a:t>与</a:t>
            </a:r>
            <a:r>
              <a:rPr lang="en-US" altLang="zh-CN"/>
              <a:t>B/S</a:t>
            </a:r>
            <a:r>
              <a:t>的区别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硬件环境不同，C/S通常是建立在专用的网络上，小范围的网络环境。</a:t>
            </a:r>
            <a:endParaRPr lang="zh-CN" altLang="en-US"/>
          </a:p>
          <a:p>
            <a:r>
              <a:rPr lang="zh-CN" altLang="en-US"/>
              <a:t>而B/S是建立在广域网上的，适应范围强，通常有操作系统和浏览器就行；</a:t>
            </a:r>
            <a:endParaRPr lang="zh-CN" altLang="en-US"/>
          </a:p>
          <a:p>
            <a:r>
              <a:rPr lang="zh-CN" altLang="en-US"/>
              <a:t>C/</a:t>
            </a:r>
            <a:r>
              <a:rPr lang="en-US" altLang="zh-CN"/>
              <a:t>S</a:t>
            </a:r>
            <a:r>
              <a:rPr lang="zh-CN" altLang="en-US"/>
              <a:t>结构比B/S结构更安全，因为用户群相对固定，对信息的保护更强；</a:t>
            </a:r>
            <a:endParaRPr lang="zh-CN" altLang="en-US"/>
          </a:p>
          <a:p>
            <a:r>
              <a:rPr lang="zh-CN" altLang="en-US"/>
              <a:t>B/S结构维护升级比较简单，而C/S结构维护升级相对困难；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10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6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41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42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43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44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45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46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47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48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49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51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52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53.xml><?xml version="1.0" encoding="utf-8"?>
<p:tagLst xmlns:p="http://schemas.openxmlformats.org/presentationml/2006/main">
  <p:tag name="KSO_WM_UNIT_TABLE_BEAUTIFY" val="smartTable{4df61be0-f78c-4163-822a-8864337518e3}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2606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8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843</Words>
  <Application>WPS 演示</Application>
  <PresentationFormat>宽屏</PresentationFormat>
  <Paragraphs>128</Paragraphs>
  <Slides>15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汉仪旗黑-85S</vt:lpstr>
      <vt:lpstr>楷体_GB2312</vt:lpstr>
      <vt:lpstr>新宋体</vt:lpstr>
      <vt:lpstr>黑体</vt:lpstr>
      <vt:lpstr>Arial Unicode MS</vt:lpstr>
      <vt:lpstr>Calibri</vt:lpstr>
      <vt:lpstr>Office 主题​​</vt:lpstr>
      <vt:lpstr>WEB应用程序</vt:lpstr>
      <vt:lpstr>主要内容</vt:lpstr>
      <vt:lpstr>Console应用程序</vt:lpstr>
      <vt:lpstr>PowerPoint 演示文稿</vt:lpstr>
      <vt:lpstr>应用程序的3种结构-C/S </vt:lpstr>
      <vt:lpstr>PowerPoint 演示文稿</vt:lpstr>
      <vt:lpstr>应用程序的3种结构-B/S </vt:lpstr>
      <vt:lpstr>PowerPoint 演示文稿</vt:lpstr>
      <vt:lpstr>C/S与B/S的区别</vt:lpstr>
      <vt:lpstr>开发和部署第一个JAVA WEB应用程序</vt:lpstr>
      <vt:lpstr>Tomcat响应客户请求过程</vt:lpstr>
      <vt:lpstr>Tomcat容器的作用 </vt:lpstr>
      <vt:lpstr>演示一个web应用程序</vt:lpstr>
      <vt:lpstr>代码片段</vt:lpstr>
      <vt:lpstr>Web程序的目录结构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剑  哥</cp:lastModifiedBy>
  <cp:revision>154</cp:revision>
  <dcterms:created xsi:type="dcterms:W3CDTF">2019-06-19T02:08:00Z</dcterms:created>
  <dcterms:modified xsi:type="dcterms:W3CDTF">2020-07-13T06:14:53Z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